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N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3CAC0-2A65-16DF-C22C-403B6099F5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901EF9-021F-2F38-E41A-FEF909EE10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75D6E4-DC58-47E7-AF6A-406E1FF59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CB13D-0730-47E9-963B-56FC2D4BB0D8}" type="datetimeFigureOut">
              <a:rPr lang="en-NG" smtClean="0"/>
              <a:t>07/08/2026</a:t>
            </a:fld>
            <a:endParaRPr lang="en-N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75F454-0649-D430-83D0-EB770C615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008FA-5811-FEA1-69C0-FAA0C1A67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6279-A4A9-4CC1-AE1F-FA994D099B12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4035158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4674F-80D8-9297-36FA-1A71FC793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A2BC8-7E23-2335-B096-F70D0AE406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3A9E6-7CF9-AE30-41CA-5A6BEAD2F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CB13D-0730-47E9-963B-56FC2D4BB0D8}" type="datetimeFigureOut">
              <a:rPr lang="en-NG" smtClean="0"/>
              <a:t>07/08/2026</a:t>
            </a:fld>
            <a:endParaRPr lang="en-N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C00AE2-774A-137D-8DA6-BF80CCC70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B9D131-0DD0-CAA3-7166-D9070AF84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6279-A4A9-4CC1-AE1F-FA994D099B12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240080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B8E623-871C-6C22-C69D-6D9F85847E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CFAFAE-77C3-9809-2EC7-1B3F18DFCA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FE08F-3E1A-A713-2FF8-E688C6A0D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CB13D-0730-47E9-963B-56FC2D4BB0D8}" type="datetimeFigureOut">
              <a:rPr lang="en-NG" smtClean="0"/>
              <a:t>07/08/2026</a:t>
            </a:fld>
            <a:endParaRPr lang="en-N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8A1748-D07B-6D4E-4212-5ADE59027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E0781F-85ED-1E48-F292-6AF7A7EDD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6279-A4A9-4CC1-AE1F-FA994D099B12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4073881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FEA02-3B47-5FF9-CBB8-FEC6D7C76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48644-68E4-D293-F906-0AEBEFF23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0B66A4-4FCA-80A7-2554-338981E03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CB13D-0730-47E9-963B-56FC2D4BB0D8}" type="datetimeFigureOut">
              <a:rPr lang="en-NG" smtClean="0"/>
              <a:t>07/08/2026</a:t>
            </a:fld>
            <a:endParaRPr lang="en-N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213FA-BC14-4146-C3E6-82B7EB685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2B2EA4-2C36-849A-2294-D7CA8DDB1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6279-A4A9-4CC1-AE1F-FA994D099B12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319726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DBD67-FE43-0581-6A35-8F30A8FD9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A3A008-4882-8877-3527-B64BABB0CD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4AD82F-037E-A690-477B-B32B286E4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CB13D-0730-47E9-963B-56FC2D4BB0D8}" type="datetimeFigureOut">
              <a:rPr lang="en-NG" smtClean="0"/>
              <a:t>07/08/2026</a:t>
            </a:fld>
            <a:endParaRPr lang="en-N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B51117-3740-3460-3E82-364ECFA0C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AF638D-05AD-32E0-196B-2A7C1355A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6279-A4A9-4CC1-AE1F-FA994D099B12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4263734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A0F8D-A52D-3412-9D2D-69F0D6298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7D3CF-2F5B-1878-0DEF-962234D10C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22BE13-3BED-7B60-5ADD-9E2DD1E9D8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CE822E-314F-97C9-4C82-139E692D2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CB13D-0730-47E9-963B-56FC2D4BB0D8}" type="datetimeFigureOut">
              <a:rPr lang="en-NG" smtClean="0"/>
              <a:t>07/08/2026</a:t>
            </a:fld>
            <a:endParaRPr lang="en-N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14FA18-7C6B-7913-2FB7-5C8674B0A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3E4AA9-12FD-3F6D-9D9B-0B92EF4D4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6279-A4A9-4CC1-AE1F-FA994D099B12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366071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508E4-EC72-10DE-2898-C476811FB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89724F-D001-CCD8-7C51-B8BF9649C3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A382C9-7E11-5DE0-F683-637559CA62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577E77-356D-CB4B-B252-295B540C7B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D9B661-EB62-2631-A6A7-8448E345A7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023E7F-96D9-A83D-5BC5-C9A3A11F2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CB13D-0730-47E9-963B-56FC2D4BB0D8}" type="datetimeFigureOut">
              <a:rPr lang="en-NG" smtClean="0"/>
              <a:t>07/08/2026</a:t>
            </a:fld>
            <a:endParaRPr lang="en-N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4395F-CD49-DF17-4BDF-12E999445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D44B057-4959-20A5-194F-FECA2AA4F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6279-A4A9-4CC1-AE1F-FA994D099B12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1007302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4C4CD-3F26-B6E7-7D6E-A6694FC5D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C4D74A-52AC-98E4-64BF-5F10B5E49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CB13D-0730-47E9-963B-56FC2D4BB0D8}" type="datetimeFigureOut">
              <a:rPr lang="en-NG" smtClean="0"/>
              <a:t>07/08/2026</a:t>
            </a:fld>
            <a:endParaRPr lang="en-N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6037C1-5AF2-3B26-F098-AF3D68EC8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390006-1B19-730C-AA4D-0BC942CD7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6279-A4A9-4CC1-AE1F-FA994D099B12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1146444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24C9D0-AADB-386B-202C-8E8E79C2C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CB13D-0730-47E9-963B-56FC2D4BB0D8}" type="datetimeFigureOut">
              <a:rPr lang="en-NG" smtClean="0"/>
              <a:t>07/08/2026</a:t>
            </a:fld>
            <a:endParaRPr lang="en-N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9E282A-D9FA-5D71-4E2F-58B77357C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F8F3F6-288F-B8EE-70E7-A376D4A05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6279-A4A9-4CC1-AE1F-FA994D099B12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3199359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8853D-0B71-AB05-4876-AEBF2EBFF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D3D65E-4FA0-41B1-547B-61F5AF1E5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C8C4E8-7794-02E8-F338-DBF7E4AB8A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FDDBD3-A548-BC02-1F6D-2683B8057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CB13D-0730-47E9-963B-56FC2D4BB0D8}" type="datetimeFigureOut">
              <a:rPr lang="en-NG" smtClean="0"/>
              <a:t>07/08/2026</a:t>
            </a:fld>
            <a:endParaRPr lang="en-N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A68BB9-DC10-687A-38EB-4AAA5F8BB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72F9CC-BE2B-2316-36E9-7440659AF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6279-A4A9-4CC1-AE1F-FA994D099B12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2528152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E5F95-A4EF-CA15-9C1D-A15939BDD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B3743C-3751-53C2-F039-CF59CE39BA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345374-A66D-720A-6676-2FF3B84D46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AC8A92-FAE8-346B-05DA-B8DC30D65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CB13D-0730-47E9-963B-56FC2D4BB0D8}" type="datetimeFigureOut">
              <a:rPr lang="en-NG" smtClean="0"/>
              <a:t>07/08/2026</a:t>
            </a:fld>
            <a:endParaRPr lang="en-N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13F274-F9AD-C596-6B8B-9BEEFD115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FF6992-9487-2030-7908-C29BF27ED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6279-A4A9-4CC1-AE1F-FA994D099B12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37954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632889-4D24-A807-3449-BCD32218D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A1C5EF-03A0-69A3-CC0A-ACA9ECAF0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8EBE7-C36E-4E58-7D35-00C4BB6761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CB13D-0730-47E9-963B-56FC2D4BB0D8}" type="datetimeFigureOut">
              <a:rPr lang="en-NG" smtClean="0"/>
              <a:t>07/08/2026</a:t>
            </a:fld>
            <a:endParaRPr lang="en-N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7F5EB3-32E2-747E-F236-EBB3F45462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B0D2EA-5531-7251-1D98-9DA9F20B38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46279-A4A9-4CC1-AE1F-FA994D099B12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2133566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4997E9B-E464-A1D1-DE1E-797FEB46F66C}"/>
              </a:ext>
            </a:extLst>
          </p:cNvPr>
          <p:cNvSpPr/>
          <p:nvPr/>
        </p:nvSpPr>
        <p:spPr>
          <a:xfrm>
            <a:off x="0" y="0"/>
            <a:ext cx="304800" cy="6858000"/>
          </a:xfrm>
          <a:prstGeom prst="rect">
            <a:avLst/>
          </a:prstGeom>
          <a:solidFill>
            <a:srgbClr val="2980B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1A489B5-7056-01FB-1A57-7FB65EFA8063}"/>
              </a:ext>
            </a:extLst>
          </p:cNvPr>
          <p:cNvSpPr/>
          <p:nvPr/>
        </p:nvSpPr>
        <p:spPr>
          <a:xfrm>
            <a:off x="1016000" y="1397000"/>
            <a:ext cx="10160000" cy="40640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DAE1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15552F-4313-689B-7F78-C83D88406A1C}"/>
              </a:ext>
            </a:extLst>
          </p:cNvPr>
          <p:cNvSpPr txBox="1"/>
          <p:nvPr/>
        </p:nvSpPr>
        <p:spPr>
          <a:xfrm>
            <a:off x="1524000" y="1905000"/>
            <a:ext cx="9144000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sz="4200" b="1">
                <a:solidFill>
                  <a:srgbClr val="102C57"/>
                </a:solidFill>
                <a:latin typeface="Arial" panose="020B0604020202020204" pitchFamily="34" charset="0"/>
              </a:rPr>
              <a:t>Sequences &amp; Series</a:t>
            </a:r>
            <a:endParaRPr lang="en-NG" sz="4200" b="1">
              <a:solidFill>
                <a:srgbClr val="102C57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A6BFB7-7D71-6394-49C4-3C84C8CA6F23}"/>
              </a:ext>
            </a:extLst>
          </p:cNvPr>
          <p:cNvSpPr txBox="1"/>
          <p:nvPr/>
        </p:nvSpPr>
        <p:spPr>
          <a:xfrm>
            <a:off x="1524000" y="3175000"/>
            <a:ext cx="9144000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sz="2200">
                <a:solidFill>
                  <a:srgbClr val="282828"/>
                </a:solidFill>
                <a:latin typeface="Calibri" panose="020F0502020204030204" pitchFamily="34" charset="0"/>
              </a:rPr>
              <a:t>Grade 12 IGCSE Style Mathematics</a:t>
            </a:r>
          </a:p>
          <a:p>
            <a:r>
              <a:rPr lang="en-US" sz="2200">
                <a:solidFill>
                  <a:srgbClr val="282828"/>
                </a:solidFill>
                <a:latin typeface="Calibri" panose="020F0502020204030204" pitchFamily="34" charset="0"/>
              </a:rPr>
              <a:t>Arithmetic Progressions, Geometric Progressions &amp; Summation</a:t>
            </a:r>
            <a:endParaRPr lang="en-NG" sz="2200">
              <a:solidFill>
                <a:srgbClr val="282828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241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381780F-CCE0-8AAC-1ADA-155022293EEF}"/>
              </a:ext>
            </a:extLst>
          </p:cNvPr>
          <p:cNvSpPr/>
          <p:nvPr/>
        </p:nvSpPr>
        <p:spPr>
          <a:xfrm>
            <a:off x="762000" y="1397000"/>
            <a:ext cx="10668000" cy="38100"/>
          </a:xfrm>
          <a:prstGeom prst="rect">
            <a:avLst/>
          </a:prstGeom>
          <a:solidFill>
            <a:srgbClr val="2980B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0553DA-3A42-1C12-52D1-50CC32121342}"/>
              </a:ext>
            </a:extLst>
          </p:cNvPr>
          <p:cNvSpPr txBox="1"/>
          <p:nvPr/>
        </p:nvSpPr>
        <p:spPr>
          <a:xfrm>
            <a:off x="698500" y="444500"/>
            <a:ext cx="10795000" cy="89255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sz="3400" b="1">
                <a:solidFill>
                  <a:srgbClr val="102C57"/>
                </a:solidFill>
                <a:latin typeface="Arial" panose="020B0604020202020204" pitchFamily="34" charset="0"/>
              </a:rPr>
              <a:t>Introduction to Sequences</a:t>
            </a:r>
          </a:p>
          <a:p>
            <a:r>
              <a:rPr lang="en-US">
                <a:solidFill>
                  <a:srgbClr val="646E78"/>
                </a:solidFill>
                <a:latin typeface="Calibri" panose="020F0502020204030204" pitchFamily="34" charset="0"/>
              </a:rPr>
              <a:t>Core concepts and definitions for Grade 12 IGCSE</a:t>
            </a:r>
            <a:endParaRPr lang="en-NG">
              <a:solidFill>
                <a:srgbClr val="646E78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3022194-235E-970E-15FC-69928BE3B3FB}"/>
              </a:ext>
            </a:extLst>
          </p:cNvPr>
          <p:cNvSpPr/>
          <p:nvPr/>
        </p:nvSpPr>
        <p:spPr>
          <a:xfrm>
            <a:off x="762000" y="1778000"/>
            <a:ext cx="3429000" cy="4191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E1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F524FE6-FF91-88E9-D3E9-61FF5339A895}"/>
              </a:ext>
            </a:extLst>
          </p:cNvPr>
          <p:cNvSpPr/>
          <p:nvPr/>
        </p:nvSpPr>
        <p:spPr>
          <a:xfrm>
            <a:off x="762000" y="1778000"/>
            <a:ext cx="3429000" cy="101600"/>
          </a:xfrm>
          <a:prstGeom prst="rect">
            <a:avLst/>
          </a:prstGeom>
          <a:solidFill>
            <a:srgbClr val="2980B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6F5D28-76C0-37CC-1D4F-BFB3A0837FAF}"/>
              </a:ext>
            </a:extLst>
          </p:cNvPr>
          <p:cNvSpPr txBox="1"/>
          <p:nvPr/>
        </p:nvSpPr>
        <p:spPr>
          <a:xfrm>
            <a:off x="952500" y="2095500"/>
            <a:ext cx="3048000" cy="4001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sz="2000" b="1">
                <a:solidFill>
                  <a:srgbClr val="102C57"/>
                </a:solidFill>
                <a:latin typeface="Arial" panose="020B0604020202020204" pitchFamily="34" charset="0"/>
              </a:rPr>
              <a:t>1. What is a Sequence?</a:t>
            </a:r>
            <a:endParaRPr lang="en-NG" sz="2000" b="1">
              <a:solidFill>
                <a:srgbClr val="102C57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9A18AD-44CE-19F2-FFB7-F687B5B14005}"/>
              </a:ext>
            </a:extLst>
          </p:cNvPr>
          <p:cNvSpPr txBox="1"/>
          <p:nvPr/>
        </p:nvSpPr>
        <p:spPr>
          <a:xfrm>
            <a:off x="952500" y="2921000"/>
            <a:ext cx="3048000" cy="224676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sz="2000">
                <a:solidFill>
                  <a:srgbClr val="282828"/>
                </a:solidFill>
                <a:latin typeface="Calibri" panose="020F0502020204030204" pitchFamily="34" charset="0"/>
              </a:rPr>
              <a:t>• An ordered list of numbers governed by a rule.</a:t>
            </a:r>
          </a:p>
          <a:p>
            <a:r>
              <a:rPr lang="en-US" sz="2000">
                <a:solidFill>
                  <a:srgbClr val="282828"/>
                </a:solidFill>
                <a:latin typeface="Calibri" panose="020F0502020204030204" pitchFamily="34" charset="0"/>
              </a:rPr>
              <a:t>• Each number in the sequence is called a term ($u_n$).' Note: denoted as u_n.</a:t>
            </a:r>
            <a:endParaRPr lang="en-NG" sz="2000">
              <a:solidFill>
                <a:srgbClr val="282828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861D9EA-DA66-3130-A5CE-53D5E3FB9CD4}"/>
              </a:ext>
            </a:extLst>
          </p:cNvPr>
          <p:cNvSpPr/>
          <p:nvPr/>
        </p:nvSpPr>
        <p:spPr>
          <a:xfrm>
            <a:off x="4381500" y="1778000"/>
            <a:ext cx="3429000" cy="4191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E1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0E40045-FD64-78FE-F559-519DD0C48B34}"/>
              </a:ext>
            </a:extLst>
          </p:cNvPr>
          <p:cNvSpPr/>
          <p:nvPr/>
        </p:nvSpPr>
        <p:spPr>
          <a:xfrm>
            <a:off x="4381500" y="1778000"/>
            <a:ext cx="3429000" cy="101600"/>
          </a:xfrm>
          <a:prstGeom prst="rect">
            <a:avLst/>
          </a:prstGeom>
          <a:solidFill>
            <a:srgbClr val="2980B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244B78-6907-54F7-586F-274E319A1708}"/>
              </a:ext>
            </a:extLst>
          </p:cNvPr>
          <p:cNvSpPr txBox="1"/>
          <p:nvPr/>
        </p:nvSpPr>
        <p:spPr>
          <a:xfrm>
            <a:off x="4572000" y="2095500"/>
            <a:ext cx="3048000" cy="70788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sz="2000" b="1">
                <a:solidFill>
                  <a:srgbClr val="102C57"/>
                </a:solidFill>
                <a:latin typeface="Arial" panose="020B0604020202020204" pitchFamily="34" charset="0"/>
              </a:rPr>
              <a:t>2. Arithmetic Progression</a:t>
            </a:r>
            <a:endParaRPr lang="en-NG" sz="2000" b="1">
              <a:solidFill>
                <a:srgbClr val="102C57"/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B53EF0-F8F6-4FA5-2342-725842BEF790}"/>
              </a:ext>
            </a:extLst>
          </p:cNvPr>
          <p:cNvSpPr txBox="1"/>
          <p:nvPr/>
        </p:nvSpPr>
        <p:spPr>
          <a:xfrm>
            <a:off x="4572000" y="2921000"/>
            <a:ext cx="3048000" cy="193899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sz="2000">
                <a:solidFill>
                  <a:srgbClr val="282828"/>
                </a:solidFill>
                <a:latin typeface="Calibri" panose="020F0502020204030204" pitchFamily="34" charset="0"/>
              </a:rPr>
              <a:t>• A sequence with a constant common difference ($d$).' e.g., +3 each step.</a:t>
            </a:r>
          </a:p>
          <a:p>
            <a:r>
              <a:rPr lang="en-US" sz="2000">
                <a:solidFill>
                  <a:srgbClr val="282828"/>
                </a:solidFill>
                <a:latin typeface="Calibri" panose="020F0502020204030204" pitchFamily="34" charset="0"/>
              </a:rPr>
              <a:t>• Formula: $u_n = a + (n-1)d$.</a:t>
            </a:r>
            <a:endParaRPr lang="en-NG" sz="2000">
              <a:solidFill>
                <a:srgbClr val="282828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43ED686-0F03-ADE0-048D-14A9AB51E57B}"/>
              </a:ext>
            </a:extLst>
          </p:cNvPr>
          <p:cNvSpPr/>
          <p:nvPr/>
        </p:nvSpPr>
        <p:spPr>
          <a:xfrm>
            <a:off x="8001000" y="1778000"/>
            <a:ext cx="3429000" cy="4191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E1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CC3482F-EF3B-7BB0-23D4-F70C90904077}"/>
              </a:ext>
            </a:extLst>
          </p:cNvPr>
          <p:cNvSpPr/>
          <p:nvPr/>
        </p:nvSpPr>
        <p:spPr>
          <a:xfrm>
            <a:off x="8001000" y="1778000"/>
            <a:ext cx="3429000" cy="101600"/>
          </a:xfrm>
          <a:prstGeom prst="rect">
            <a:avLst/>
          </a:prstGeom>
          <a:solidFill>
            <a:srgbClr val="2980B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A98881-ADFE-D842-1626-C829AE20A699}"/>
              </a:ext>
            </a:extLst>
          </p:cNvPr>
          <p:cNvSpPr txBox="1"/>
          <p:nvPr/>
        </p:nvSpPr>
        <p:spPr>
          <a:xfrm>
            <a:off x="8191500" y="2095500"/>
            <a:ext cx="3048000" cy="70788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sz="2000" b="1">
                <a:solidFill>
                  <a:srgbClr val="102C57"/>
                </a:solidFill>
                <a:latin typeface="Arial" panose="020B0604020202020204" pitchFamily="34" charset="0"/>
              </a:rPr>
              <a:t>3. Geometric Progression</a:t>
            </a:r>
            <a:endParaRPr lang="en-NG" sz="2000" b="1">
              <a:solidFill>
                <a:srgbClr val="102C57"/>
              </a:solidFill>
              <a:latin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8F3529-6527-3AE9-04F5-718A888CE847}"/>
              </a:ext>
            </a:extLst>
          </p:cNvPr>
          <p:cNvSpPr txBox="1"/>
          <p:nvPr/>
        </p:nvSpPr>
        <p:spPr>
          <a:xfrm>
            <a:off x="8191500" y="2921000"/>
            <a:ext cx="3048000" cy="163121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sz="2000">
                <a:solidFill>
                  <a:srgbClr val="282828"/>
                </a:solidFill>
                <a:latin typeface="Calibri" panose="020F0502020204030204" pitchFamily="34" charset="0"/>
              </a:rPr>
              <a:t>• A sequence with a constant common ratio ($r$).' e.g., multiplied by 2.</a:t>
            </a:r>
          </a:p>
          <a:p>
            <a:r>
              <a:rPr lang="en-US" sz="2000">
                <a:solidFill>
                  <a:srgbClr val="282828"/>
                </a:solidFill>
                <a:latin typeface="Calibri" panose="020F0502020204030204" pitchFamily="34" charset="0"/>
              </a:rPr>
              <a:t>• Formula: $u_n = ar^{n-1}$.</a:t>
            </a:r>
            <a:endParaRPr lang="en-NG" sz="2000">
              <a:solidFill>
                <a:srgbClr val="282828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519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9906419-EC14-FC84-34E7-FB1EAABA7268}"/>
              </a:ext>
            </a:extLst>
          </p:cNvPr>
          <p:cNvSpPr/>
          <p:nvPr/>
        </p:nvSpPr>
        <p:spPr>
          <a:xfrm>
            <a:off x="762000" y="1397000"/>
            <a:ext cx="10668000" cy="38100"/>
          </a:xfrm>
          <a:prstGeom prst="rect">
            <a:avLst/>
          </a:prstGeom>
          <a:solidFill>
            <a:srgbClr val="2980B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1B7062-EA5E-5E2F-CC5E-94FA60329487}"/>
              </a:ext>
            </a:extLst>
          </p:cNvPr>
          <p:cNvSpPr txBox="1"/>
          <p:nvPr/>
        </p:nvSpPr>
        <p:spPr>
          <a:xfrm>
            <a:off x="698500" y="444500"/>
            <a:ext cx="10795000" cy="89255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sz="3400" b="1">
                <a:solidFill>
                  <a:srgbClr val="102C57"/>
                </a:solidFill>
                <a:latin typeface="Arial" panose="020B0604020202020204" pitchFamily="34" charset="0"/>
              </a:rPr>
              <a:t>Arithmetic Progressions (AP)</a:t>
            </a:r>
          </a:p>
          <a:p>
            <a:r>
              <a:rPr lang="en-US">
                <a:solidFill>
                  <a:srgbClr val="646E78"/>
                </a:solidFill>
                <a:latin typeface="Calibri" panose="020F0502020204030204" pitchFamily="34" charset="0"/>
              </a:rPr>
              <a:t>Mastering terms and sums of linear sequences</a:t>
            </a:r>
            <a:endParaRPr lang="en-NG">
              <a:solidFill>
                <a:srgbClr val="646E78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A6B31AF-09CC-378A-D384-945718667F9B}"/>
              </a:ext>
            </a:extLst>
          </p:cNvPr>
          <p:cNvSpPr/>
          <p:nvPr/>
        </p:nvSpPr>
        <p:spPr>
          <a:xfrm>
            <a:off x="762000" y="1778000"/>
            <a:ext cx="5080000" cy="4191000"/>
          </a:xfrm>
          <a:prstGeom prst="roundRect">
            <a:avLst/>
          </a:prstGeom>
          <a:solidFill>
            <a:srgbClr val="FFFFFF"/>
          </a:solidFill>
          <a:ln>
            <a:solidFill>
              <a:srgbClr val="DAE1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08CF1C-8771-43A8-622F-078CA1376F10}"/>
              </a:ext>
            </a:extLst>
          </p:cNvPr>
          <p:cNvSpPr txBox="1"/>
          <p:nvPr/>
        </p:nvSpPr>
        <p:spPr>
          <a:xfrm>
            <a:off x="1016000" y="2032000"/>
            <a:ext cx="4572000" cy="255454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sz="2000" b="1">
                <a:solidFill>
                  <a:srgbClr val="102C57"/>
                </a:solidFill>
                <a:latin typeface="Calibri" panose="020F0502020204030204" pitchFamily="34" charset="0"/>
              </a:rPr>
              <a:t>The Nth Term Formula:</a:t>
            </a:r>
          </a:p>
          <a:p>
            <a:endParaRPr lang="en-US" sz="2000">
              <a:solidFill>
                <a:srgbClr val="282828"/>
              </a:solidFill>
              <a:latin typeface="Calibri" panose="020F0502020204030204" pitchFamily="34" charset="0"/>
            </a:endParaRPr>
          </a:p>
          <a:p>
            <a:r>
              <a:rPr lang="en-US" sz="2000">
                <a:solidFill>
                  <a:srgbClr val="282828"/>
                </a:solidFill>
                <a:latin typeface="Calibri" panose="020F0502020204030204" pitchFamily="34" charset="0"/>
              </a:rPr>
              <a:t>  u_n = a + (n - 1)d</a:t>
            </a:r>
          </a:p>
          <a:p>
            <a:endParaRPr lang="en-US" sz="2000">
              <a:solidFill>
                <a:srgbClr val="282828"/>
              </a:solidFill>
              <a:latin typeface="Calibri" panose="020F0502020204030204" pitchFamily="34" charset="0"/>
            </a:endParaRPr>
          </a:p>
          <a:p>
            <a:r>
              <a:rPr lang="en-US" sz="2000">
                <a:solidFill>
                  <a:srgbClr val="282828"/>
                </a:solidFill>
                <a:latin typeface="Calibri" panose="020F0502020204030204" pitchFamily="34" charset="0"/>
              </a:rPr>
              <a:t>Where:</a:t>
            </a:r>
          </a:p>
          <a:p>
            <a:r>
              <a:rPr lang="en-US" sz="2000">
                <a:solidFill>
                  <a:srgbClr val="282828"/>
                </a:solidFill>
                <a:latin typeface="Calibri" panose="020F0502020204030204" pitchFamily="34" charset="0"/>
              </a:rPr>
              <a:t>• a = First term</a:t>
            </a:r>
          </a:p>
          <a:p>
            <a:r>
              <a:rPr lang="en-US" sz="2000">
                <a:solidFill>
                  <a:srgbClr val="282828"/>
                </a:solidFill>
                <a:latin typeface="Calibri" panose="020F0502020204030204" pitchFamily="34" charset="0"/>
              </a:rPr>
              <a:t>• d = Common difference (u_2 - u_1)</a:t>
            </a:r>
          </a:p>
          <a:p>
            <a:r>
              <a:rPr lang="en-US" sz="2000">
                <a:solidFill>
                  <a:srgbClr val="282828"/>
                </a:solidFill>
                <a:latin typeface="Calibri" panose="020F0502020204030204" pitchFamily="34" charset="0"/>
              </a:rPr>
              <a:t>• n = Position of the term</a:t>
            </a:r>
            <a:endParaRPr lang="en-NG" sz="2000">
              <a:solidFill>
                <a:srgbClr val="282828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2B7F78B-F6B9-C341-F63A-57F7E40705E4}"/>
              </a:ext>
            </a:extLst>
          </p:cNvPr>
          <p:cNvSpPr/>
          <p:nvPr/>
        </p:nvSpPr>
        <p:spPr>
          <a:xfrm>
            <a:off x="6223000" y="1778000"/>
            <a:ext cx="5207000" cy="4191000"/>
          </a:xfrm>
          <a:prstGeom prst="roundRect">
            <a:avLst/>
          </a:prstGeom>
          <a:solidFill>
            <a:srgbClr val="FFFFFF"/>
          </a:solidFill>
          <a:ln>
            <a:solidFill>
              <a:srgbClr val="DAE1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C24083-4C52-8F35-648A-7257426DC468}"/>
              </a:ext>
            </a:extLst>
          </p:cNvPr>
          <p:cNvSpPr txBox="1"/>
          <p:nvPr/>
        </p:nvSpPr>
        <p:spPr>
          <a:xfrm>
            <a:off x="6477000" y="2032000"/>
            <a:ext cx="4699000" cy="286232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sz="2000" b="1">
                <a:solidFill>
                  <a:srgbClr val="102C57"/>
                </a:solidFill>
                <a:latin typeface="Calibri" panose="020F0502020204030204" pitchFamily="34" charset="0"/>
              </a:rPr>
              <a:t>Sum of n Terms (Series):</a:t>
            </a:r>
          </a:p>
          <a:p>
            <a:endParaRPr lang="en-US" sz="2000">
              <a:solidFill>
                <a:srgbClr val="282828"/>
              </a:solidFill>
              <a:latin typeface="Calibri" panose="020F0502020204030204" pitchFamily="34" charset="0"/>
            </a:endParaRPr>
          </a:p>
          <a:p>
            <a:r>
              <a:rPr lang="en-US" sz="2000">
                <a:solidFill>
                  <a:srgbClr val="282828"/>
                </a:solidFill>
                <a:latin typeface="Calibri" panose="020F0502020204030204" pitchFamily="34" charset="0"/>
              </a:rPr>
              <a:t>  S_n = (n / 2) * [2a + (n - 1)d]</a:t>
            </a:r>
          </a:p>
          <a:p>
            <a:endParaRPr lang="en-US" sz="2000">
              <a:solidFill>
                <a:srgbClr val="282828"/>
              </a:solidFill>
              <a:latin typeface="Calibri" panose="020F0502020204030204" pitchFamily="34" charset="0"/>
            </a:endParaRPr>
          </a:p>
          <a:p>
            <a:r>
              <a:rPr lang="en-US" sz="2000">
                <a:solidFill>
                  <a:srgbClr val="282828"/>
                </a:solidFill>
                <a:latin typeface="Calibri" panose="020F0502020204030204" pitchFamily="34" charset="0"/>
              </a:rPr>
              <a:t>Alternative Form (using last term l):</a:t>
            </a:r>
          </a:p>
          <a:p>
            <a:r>
              <a:rPr lang="en-US" sz="2000">
                <a:solidFill>
                  <a:srgbClr val="282828"/>
                </a:solidFill>
                <a:latin typeface="Calibri" panose="020F0502020204030204" pitchFamily="34" charset="0"/>
              </a:rPr>
              <a:t>  S_n = (n / 2) * (a + l)</a:t>
            </a:r>
          </a:p>
          <a:p>
            <a:endParaRPr lang="en-US" sz="2000">
              <a:solidFill>
                <a:srgbClr val="282828"/>
              </a:solidFill>
              <a:latin typeface="Calibri" panose="020F0502020204030204" pitchFamily="34" charset="0"/>
            </a:endParaRPr>
          </a:p>
          <a:p>
            <a:r>
              <a:rPr lang="en-US" sz="2000">
                <a:solidFill>
                  <a:srgbClr val="282828"/>
                </a:solidFill>
                <a:latin typeface="Calibri" panose="020F0502020204030204" pitchFamily="34" charset="0"/>
              </a:rPr>
              <a:t>Used for finding total accumulated value of linear series.</a:t>
            </a:r>
            <a:endParaRPr lang="en-NG" sz="2000">
              <a:solidFill>
                <a:srgbClr val="282828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442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746996-CFF8-2C28-13B9-25103F9B8AFB}"/>
              </a:ext>
            </a:extLst>
          </p:cNvPr>
          <p:cNvSpPr/>
          <p:nvPr/>
        </p:nvSpPr>
        <p:spPr>
          <a:xfrm>
            <a:off x="762000" y="1397000"/>
            <a:ext cx="10668000" cy="38100"/>
          </a:xfrm>
          <a:prstGeom prst="rect">
            <a:avLst/>
          </a:prstGeom>
          <a:solidFill>
            <a:srgbClr val="2980B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4806E7-F50F-EB61-E49F-54D5A034B6BA}"/>
              </a:ext>
            </a:extLst>
          </p:cNvPr>
          <p:cNvSpPr txBox="1"/>
          <p:nvPr/>
        </p:nvSpPr>
        <p:spPr>
          <a:xfrm>
            <a:off x="698500" y="444500"/>
            <a:ext cx="10795000" cy="89255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sz="3400" b="1">
                <a:solidFill>
                  <a:srgbClr val="102C57"/>
                </a:solidFill>
                <a:latin typeface="Arial" panose="020B0604020202020204" pitchFamily="34" charset="0"/>
              </a:rPr>
              <a:t>Geometric Progressions (GP)</a:t>
            </a:r>
          </a:p>
          <a:p>
            <a:r>
              <a:rPr lang="en-US">
                <a:solidFill>
                  <a:srgbClr val="646E78"/>
                </a:solidFill>
                <a:latin typeface="Calibri" panose="020F0502020204030204" pitchFamily="34" charset="0"/>
              </a:rPr>
              <a:t>Mastering exponential growth patterns and sums</a:t>
            </a:r>
            <a:endParaRPr lang="en-NG">
              <a:solidFill>
                <a:srgbClr val="646E78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EE1398C-9048-205A-009D-158EFAEBAE9E}"/>
              </a:ext>
            </a:extLst>
          </p:cNvPr>
          <p:cNvSpPr/>
          <p:nvPr/>
        </p:nvSpPr>
        <p:spPr>
          <a:xfrm>
            <a:off x="762000" y="1778000"/>
            <a:ext cx="5080000" cy="4191000"/>
          </a:xfrm>
          <a:prstGeom prst="roundRect">
            <a:avLst/>
          </a:prstGeom>
          <a:solidFill>
            <a:srgbClr val="FFFFFF"/>
          </a:solidFill>
          <a:ln>
            <a:solidFill>
              <a:srgbClr val="DAE1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EC6532-415C-F73A-77F3-8E700365747A}"/>
              </a:ext>
            </a:extLst>
          </p:cNvPr>
          <p:cNvSpPr txBox="1"/>
          <p:nvPr/>
        </p:nvSpPr>
        <p:spPr>
          <a:xfrm>
            <a:off x="1016000" y="2032000"/>
            <a:ext cx="4572000" cy="255454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sz="2000" b="1">
                <a:solidFill>
                  <a:srgbClr val="102C57"/>
                </a:solidFill>
                <a:latin typeface="Calibri" panose="020F0502020204030204" pitchFamily="34" charset="0"/>
              </a:rPr>
              <a:t>The Nth Term Formula:</a:t>
            </a:r>
          </a:p>
          <a:p>
            <a:endParaRPr lang="en-US" sz="2000">
              <a:solidFill>
                <a:srgbClr val="282828"/>
              </a:solidFill>
              <a:latin typeface="Calibri" panose="020F0502020204030204" pitchFamily="34" charset="0"/>
            </a:endParaRPr>
          </a:p>
          <a:p>
            <a:r>
              <a:rPr lang="en-US" sz="2000">
                <a:solidFill>
                  <a:srgbClr val="282828"/>
                </a:solidFill>
                <a:latin typeface="Calibri" panose="020F0502020204030204" pitchFamily="34" charset="0"/>
              </a:rPr>
              <a:t>  u_n = a * r^(n - 1)</a:t>
            </a:r>
          </a:p>
          <a:p>
            <a:endParaRPr lang="en-US" sz="2000">
              <a:solidFill>
                <a:srgbClr val="282828"/>
              </a:solidFill>
              <a:latin typeface="Calibri" panose="020F0502020204030204" pitchFamily="34" charset="0"/>
            </a:endParaRPr>
          </a:p>
          <a:p>
            <a:r>
              <a:rPr lang="en-US" sz="2000">
                <a:solidFill>
                  <a:srgbClr val="282828"/>
                </a:solidFill>
                <a:latin typeface="Calibri" panose="020F0502020204030204" pitchFamily="34" charset="0"/>
              </a:rPr>
              <a:t>Where:</a:t>
            </a:r>
          </a:p>
          <a:p>
            <a:r>
              <a:rPr lang="en-US" sz="2000">
                <a:solidFill>
                  <a:srgbClr val="282828"/>
                </a:solidFill>
                <a:latin typeface="Calibri" panose="020F0502020204030204" pitchFamily="34" charset="0"/>
              </a:rPr>
              <a:t>• a = First term</a:t>
            </a:r>
          </a:p>
          <a:p>
            <a:r>
              <a:rPr lang="en-US" sz="2000">
                <a:solidFill>
                  <a:srgbClr val="282828"/>
                </a:solidFill>
                <a:latin typeface="Calibri" panose="020F0502020204030204" pitchFamily="34" charset="0"/>
              </a:rPr>
              <a:t>• r = Common ratio (u_2 / u_1)</a:t>
            </a:r>
          </a:p>
          <a:p>
            <a:r>
              <a:rPr lang="en-US" sz="2000">
                <a:solidFill>
                  <a:srgbClr val="282828"/>
                </a:solidFill>
                <a:latin typeface="Calibri" panose="020F0502020204030204" pitchFamily="34" charset="0"/>
              </a:rPr>
              <a:t>• n = Position of the term</a:t>
            </a:r>
            <a:endParaRPr lang="en-NG" sz="2000">
              <a:solidFill>
                <a:srgbClr val="282828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EBD9C32-701A-01A9-4AB2-69C7130E4B60}"/>
              </a:ext>
            </a:extLst>
          </p:cNvPr>
          <p:cNvSpPr/>
          <p:nvPr/>
        </p:nvSpPr>
        <p:spPr>
          <a:xfrm>
            <a:off x="6223000" y="1778000"/>
            <a:ext cx="5207000" cy="4191000"/>
          </a:xfrm>
          <a:prstGeom prst="roundRect">
            <a:avLst/>
          </a:prstGeom>
          <a:solidFill>
            <a:srgbClr val="FFFFFF"/>
          </a:solidFill>
          <a:ln>
            <a:solidFill>
              <a:srgbClr val="DAE1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2F11D-D3F8-8CED-74F8-D0C3953F4117}"/>
              </a:ext>
            </a:extLst>
          </p:cNvPr>
          <p:cNvSpPr txBox="1"/>
          <p:nvPr/>
        </p:nvSpPr>
        <p:spPr>
          <a:xfrm>
            <a:off x="6477000" y="2032000"/>
            <a:ext cx="4699000" cy="255454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2000" b="1">
                <a:solidFill>
                  <a:srgbClr val="102C57"/>
                </a:solidFill>
                <a:latin typeface="Calibri" panose="020F0502020204030204" pitchFamily="34" charset="0"/>
              </a:rPr>
              <a:t>Sum of n Terms (Finite GP):</a:t>
            </a:r>
          </a:p>
          <a:p>
            <a:endParaRPr lang="pt-BR" sz="2000">
              <a:solidFill>
                <a:srgbClr val="282828"/>
              </a:solidFill>
              <a:latin typeface="Calibri" panose="020F0502020204030204" pitchFamily="34" charset="0"/>
            </a:endParaRPr>
          </a:p>
          <a:p>
            <a:r>
              <a:rPr lang="pt-BR" sz="2000">
                <a:solidFill>
                  <a:srgbClr val="282828"/>
                </a:solidFill>
                <a:latin typeface="Calibri" panose="020F0502020204030204" pitchFamily="34" charset="0"/>
              </a:rPr>
              <a:t>  S_n = a(r^n - 1) / (r - 1)  [for r &gt; 1]</a:t>
            </a:r>
          </a:p>
          <a:p>
            <a:endParaRPr lang="pt-BR" sz="2000">
              <a:solidFill>
                <a:srgbClr val="282828"/>
              </a:solidFill>
              <a:latin typeface="Calibri" panose="020F0502020204030204" pitchFamily="34" charset="0"/>
            </a:endParaRPr>
          </a:p>
          <a:p>
            <a:r>
              <a:rPr lang="pt-BR" sz="2000">
                <a:solidFill>
                  <a:srgbClr val="282828"/>
                </a:solidFill>
                <a:latin typeface="Calibri" panose="020F0502020204030204" pitchFamily="34" charset="0"/>
              </a:rPr>
              <a:t>  S_n = a(1 - r^n) / (1 - r)  [for r &lt; 1]</a:t>
            </a:r>
          </a:p>
          <a:p>
            <a:endParaRPr lang="pt-BR" sz="2000">
              <a:solidFill>
                <a:srgbClr val="282828"/>
              </a:solidFill>
              <a:latin typeface="Calibri" panose="020F0502020204030204" pitchFamily="34" charset="0"/>
            </a:endParaRPr>
          </a:p>
          <a:p>
            <a:r>
              <a:rPr lang="pt-BR" sz="2000">
                <a:solidFill>
                  <a:srgbClr val="282828"/>
                </a:solidFill>
                <a:latin typeface="Calibri" panose="020F0502020204030204" pitchFamily="34" charset="0"/>
              </a:rPr>
              <a:t>Essential for financial math and geometric series totals.</a:t>
            </a:r>
            <a:endParaRPr lang="en-NG" sz="2000">
              <a:solidFill>
                <a:srgbClr val="282828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017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4D752AB-EB34-0E0B-ED3F-D46A5CF37E93}"/>
              </a:ext>
            </a:extLst>
          </p:cNvPr>
          <p:cNvSpPr/>
          <p:nvPr/>
        </p:nvSpPr>
        <p:spPr>
          <a:xfrm>
            <a:off x="762000" y="1397000"/>
            <a:ext cx="10668000" cy="38100"/>
          </a:xfrm>
          <a:prstGeom prst="rect">
            <a:avLst/>
          </a:prstGeom>
          <a:solidFill>
            <a:srgbClr val="2980B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2AD593-A7DC-4E92-10EA-43F05FD9C5DF}"/>
              </a:ext>
            </a:extLst>
          </p:cNvPr>
          <p:cNvSpPr txBox="1"/>
          <p:nvPr/>
        </p:nvSpPr>
        <p:spPr>
          <a:xfrm>
            <a:off x="698500" y="444500"/>
            <a:ext cx="10795000" cy="89255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sz="3400" b="1">
                <a:solidFill>
                  <a:srgbClr val="102C57"/>
                </a:solidFill>
                <a:latin typeface="Arial" panose="020B0604020202020204" pitchFamily="34" charset="0"/>
              </a:rPr>
              <a:t>Worked Exam Example</a:t>
            </a:r>
          </a:p>
          <a:p>
            <a:r>
              <a:rPr lang="en-US">
                <a:solidFill>
                  <a:srgbClr val="646E78"/>
                </a:solidFill>
                <a:latin typeface="Calibri" panose="020F0502020204030204" pitchFamily="34" charset="0"/>
              </a:rPr>
              <a:t>Step-by-step problem-solving strategy</a:t>
            </a:r>
            <a:endParaRPr lang="en-NG">
              <a:solidFill>
                <a:srgbClr val="646E78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91E33CC-B480-FF8D-3B9A-E00DC1906A44}"/>
              </a:ext>
            </a:extLst>
          </p:cNvPr>
          <p:cNvSpPr/>
          <p:nvPr/>
        </p:nvSpPr>
        <p:spPr>
          <a:xfrm>
            <a:off x="762000" y="1778000"/>
            <a:ext cx="10668000" cy="1143000"/>
          </a:xfrm>
          <a:prstGeom prst="roundRect">
            <a:avLst/>
          </a:prstGeom>
          <a:solidFill>
            <a:srgbClr val="EBF3FA"/>
          </a:solidFill>
          <a:ln>
            <a:solidFill>
              <a:srgbClr val="2980B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E33807-523E-024D-38EB-ABA32B4AC4EE}"/>
              </a:ext>
            </a:extLst>
          </p:cNvPr>
          <p:cNvSpPr txBox="1"/>
          <p:nvPr/>
        </p:nvSpPr>
        <p:spPr>
          <a:xfrm>
            <a:off x="952500" y="1841500"/>
            <a:ext cx="10287000" cy="70788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sz="2000" b="1">
                <a:solidFill>
                  <a:srgbClr val="102C57"/>
                </a:solidFill>
                <a:latin typeface="Calibri" panose="020F0502020204030204" pitchFamily="34" charset="0"/>
              </a:rPr>
              <a:t>Problem: An arithmetic progression has first term a = 4 and common difference d = 3. Find the 15th term and the sum of the first 15 terms.</a:t>
            </a:r>
            <a:endParaRPr lang="en-NG" sz="2000" b="1">
              <a:solidFill>
                <a:srgbClr val="102C57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76BA9CB-3C24-1877-E874-4F29D8CF2A3E}"/>
              </a:ext>
            </a:extLst>
          </p:cNvPr>
          <p:cNvSpPr/>
          <p:nvPr/>
        </p:nvSpPr>
        <p:spPr>
          <a:xfrm>
            <a:off x="762000" y="3175000"/>
            <a:ext cx="5080000" cy="2794000"/>
          </a:xfrm>
          <a:prstGeom prst="roundRect">
            <a:avLst/>
          </a:prstGeom>
          <a:solidFill>
            <a:srgbClr val="FFFFFF"/>
          </a:solidFill>
          <a:ln>
            <a:solidFill>
              <a:srgbClr val="DAE1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E134DE-A76B-7BF7-7139-751F6116044A}"/>
              </a:ext>
            </a:extLst>
          </p:cNvPr>
          <p:cNvSpPr txBox="1"/>
          <p:nvPr/>
        </p:nvSpPr>
        <p:spPr>
          <a:xfrm>
            <a:off x="1016000" y="3365500"/>
            <a:ext cx="4572000" cy="163121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sz="2000" b="1">
                <a:solidFill>
                  <a:srgbClr val="102C57"/>
                </a:solidFill>
                <a:latin typeface="Calibri" panose="020F0502020204030204" pitchFamily="34" charset="0"/>
              </a:rPr>
              <a:t>Step 1: Find 15th Term</a:t>
            </a:r>
          </a:p>
          <a:p>
            <a:r>
              <a:rPr lang="en-US" sz="2000">
                <a:solidFill>
                  <a:srgbClr val="282828"/>
                </a:solidFill>
                <a:latin typeface="Calibri" panose="020F0502020204030204" pitchFamily="34" charset="0"/>
              </a:rPr>
              <a:t>• Formula: u_n = a + (n - 1)d</a:t>
            </a:r>
          </a:p>
          <a:p>
            <a:r>
              <a:rPr lang="en-US" sz="2000">
                <a:solidFill>
                  <a:srgbClr val="282828"/>
                </a:solidFill>
                <a:latin typeface="Calibri" panose="020F0502020204030204" pitchFamily="34" charset="0"/>
              </a:rPr>
              <a:t>• u_15 = 4 + (15 - 1)(3)</a:t>
            </a:r>
          </a:p>
          <a:p>
            <a:r>
              <a:rPr lang="en-US" sz="2000">
                <a:solidFill>
                  <a:srgbClr val="282828"/>
                </a:solidFill>
                <a:latin typeface="Calibri" panose="020F0502020204030204" pitchFamily="34" charset="0"/>
              </a:rPr>
              <a:t>• u_15 = 4 + (14)(3)</a:t>
            </a:r>
          </a:p>
          <a:p>
            <a:r>
              <a:rPr lang="en-US" sz="2000">
                <a:solidFill>
                  <a:srgbClr val="282828"/>
                </a:solidFill>
                <a:latin typeface="Calibri" panose="020F0502020204030204" pitchFamily="34" charset="0"/>
              </a:rPr>
              <a:t>• u_15 = 4 + 42 = 46</a:t>
            </a:r>
            <a:endParaRPr lang="en-NG" sz="2000">
              <a:solidFill>
                <a:srgbClr val="282828"/>
              </a:solidFill>
              <a:latin typeface="Calibri" panose="020F0502020204030204" pitchFamily="34" charset="0"/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015ADC0F-9FB4-04DE-A81B-F37D3B9EDC61}"/>
              </a:ext>
            </a:extLst>
          </p:cNvPr>
          <p:cNvSpPr/>
          <p:nvPr/>
        </p:nvSpPr>
        <p:spPr>
          <a:xfrm>
            <a:off x="5905500" y="4318000"/>
            <a:ext cx="381000" cy="381000"/>
          </a:xfrm>
          <a:prstGeom prst="rightArrow">
            <a:avLst/>
          </a:prstGeom>
          <a:solidFill>
            <a:srgbClr val="2980B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C13A83F-4B7E-AF8F-DAF0-64C4DF4B49F4}"/>
              </a:ext>
            </a:extLst>
          </p:cNvPr>
          <p:cNvSpPr/>
          <p:nvPr/>
        </p:nvSpPr>
        <p:spPr>
          <a:xfrm>
            <a:off x="6350000" y="3175000"/>
            <a:ext cx="5080000" cy="2794000"/>
          </a:xfrm>
          <a:prstGeom prst="roundRect">
            <a:avLst/>
          </a:prstGeom>
          <a:solidFill>
            <a:srgbClr val="FFFFFF"/>
          </a:solidFill>
          <a:ln>
            <a:solidFill>
              <a:srgbClr val="DAE1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CB17C3-482C-2E0B-4BE8-961D0DBF9A8F}"/>
              </a:ext>
            </a:extLst>
          </p:cNvPr>
          <p:cNvSpPr txBox="1"/>
          <p:nvPr/>
        </p:nvSpPr>
        <p:spPr>
          <a:xfrm>
            <a:off x="6604000" y="3365500"/>
            <a:ext cx="4572000" cy="163121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sz="2000" b="1">
                <a:solidFill>
                  <a:srgbClr val="102C57"/>
                </a:solidFill>
                <a:latin typeface="Calibri" panose="020F0502020204030204" pitchFamily="34" charset="0"/>
              </a:rPr>
              <a:t>Step 2: Find Sum of 15 Terms</a:t>
            </a:r>
          </a:p>
          <a:p>
            <a:r>
              <a:rPr lang="en-US" sz="2000">
                <a:solidFill>
                  <a:srgbClr val="282828"/>
                </a:solidFill>
                <a:latin typeface="Calibri" panose="020F0502020204030204" pitchFamily="34" charset="0"/>
              </a:rPr>
              <a:t>• Formula: S_n = (n/2)(a + l)</a:t>
            </a:r>
          </a:p>
          <a:p>
            <a:r>
              <a:rPr lang="en-US" sz="2000">
                <a:solidFill>
                  <a:srgbClr val="282828"/>
                </a:solidFill>
                <a:latin typeface="Calibri" panose="020F0502020204030204" pitchFamily="34" charset="0"/>
              </a:rPr>
              <a:t>• S_15 = (15 / 2) * (4 + 46)</a:t>
            </a:r>
          </a:p>
          <a:p>
            <a:r>
              <a:rPr lang="en-US" sz="2000">
                <a:solidFill>
                  <a:srgbClr val="282828"/>
                </a:solidFill>
                <a:latin typeface="Calibri" panose="020F0502020204030204" pitchFamily="34" charset="0"/>
              </a:rPr>
              <a:t>• S_15 = 7.5 * 50</a:t>
            </a:r>
          </a:p>
          <a:p>
            <a:r>
              <a:rPr lang="en-US" sz="2000">
                <a:solidFill>
                  <a:srgbClr val="282828"/>
                </a:solidFill>
                <a:latin typeface="Calibri" panose="020F0502020204030204" pitchFamily="34" charset="0"/>
              </a:rPr>
              <a:t>• S_15 = 375</a:t>
            </a:r>
            <a:endParaRPr lang="en-NG" sz="2000">
              <a:solidFill>
                <a:srgbClr val="282828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994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160B58-7C06-AE8A-5725-521CB13F0D1A}"/>
              </a:ext>
            </a:extLst>
          </p:cNvPr>
          <p:cNvSpPr/>
          <p:nvPr/>
        </p:nvSpPr>
        <p:spPr>
          <a:xfrm>
            <a:off x="762000" y="1397000"/>
            <a:ext cx="10668000" cy="38100"/>
          </a:xfrm>
          <a:prstGeom prst="rect">
            <a:avLst/>
          </a:prstGeom>
          <a:solidFill>
            <a:srgbClr val="2980B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C0196F-5DAA-D141-12EE-46B280C64A11}"/>
              </a:ext>
            </a:extLst>
          </p:cNvPr>
          <p:cNvSpPr txBox="1"/>
          <p:nvPr/>
        </p:nvSpPr>
        <p:spPr>
          <a:xfrm>
            <a:off x="698500" y="444500"/>
            <a:ext cx="10795000" cy="89255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sz="3400" b="1">
                <a:solidFill>
                  <a:srgbClr val="102C57"/>
                </a:solidFill>
                <a:latin typeface="Arial" panose="020B0604020202020204" pitchFamily="34" charset="0"/>
              </a:rPr>
              <a:t>Practice Worksheet</a:t>
            </a:r>
          </a:p>
          <a:p>
            <a:r>
              <a:rPr lang="en-US">
                <a:solidFill>
                  <a:srgbClr val="646E78"/>
                </a:solidFill>
                <a:latin typeface="Calibri" panose="020F0502020204030204" pitchFamily="34" charset="0"/>
              </a:rPr>
              <a:t>IGCSE Exam-style exercises for independent study</a:t>
            </a:r>
            <a:endParaRPr lang="en-NG">
              <a:solidFill>
                <a:srgbClr val="646E78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AD0A01E-F271-41BD-62B9-ED444CAE57BF}"/>
              </a:ext>
            </a:extLst>
          </p:cNvPr>
          <p:cNvSpPr/>
          <p:nvPr/>
        </p:nvSpPr>
        <p:spPr>
          <a:xfrm>
            <a:off x="762000" y="1778000"/>
            <a:ext cx="10668000" cy="889000"/>
          </a:xfrm>
          <a:prstGeom prst="roundRect">
            <a:avLst/>
          </a:prstGeom>
          <a:solidFill>
            <a:srgbClr val="FFFFFF"/>
          </a:solidFill>
          <a:ln>
            <a:solidFill>
              <a:srgbClr val="DAE1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C94C81F-5EF7-11E1-A1E5-48D629153635}"/>
              </a:ext>
            </a:extLst>
          </p:cNvPr>
          <p:cNvSpPr/>
          <p:nvPr/>
        </p:nvSpPr>
        <p:spPr>
          <a:xfrm>
            <a:off x="1016000" y="1930400"/>
            <a:ext cx="571500" cy="571500"/>
          </a:xfrm>
          <a:prstGeom prst="roundRect">
            <a:avLst/>
          </a:prstGeom>
          <a:solidFill>
            <a:srgbClr val="EBF3FA"/>
          </a:solidFill>
          <a:ln>
            <a:solidFill>
              <a:srgbClr val="2980B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71FE10-A84B-C392-1D27-BDD89F155104}"/>
              </a:ext>
            </a:extLst>
          </p:cNvPr>
          <p:cNvSpPr txBox="1"/>
          <p:nvPr/>
        </p:nvSpPr>
        <p:spPr>
          <a:xfrm>
            <a:off x="1016000" y="1930400"/>
            <a:ext cx="5715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b="1">
                <a:solidFill>
                  <a:srgbClr val="2980B9"/>
                </a:solidFill>
                <a:latin typeface="Arial" panose="020B0604020202020204" pitchFamily="34" charset="0"/>
              </a:rPr>
              <a:t>Q1</a:t>
            </a:r>
            <a:endParaRPr lang="en-NG" b="1">
              <a:solidFill>
                <a:srgbClr val="2980B9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883762-F1A1-2CB0-8529-D09F073695D5}"/>
              </a:ext>
            </a:extLst>
          </p:cNvPr>
          <p:cNvSpPr txBox="1"/>
          <p:nvPr/>
        </p:nvSpPr>
        <p:spPr>
          <a:xfrm>
            <a:off x="1778000" y="1968500"/>
            <a:ext cx="9398000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>
                <a:solidFill>
                  <a:srgbClr val="282828"/>
                </a:solidFill>
                <a:latin typeface="Calibri" panose="020F0502020204030204" pitchFamily="34" charset="0"/>
              </a:rPr>
              <a:t>Q1 (AP): Find the 20th term of the arithmetic sequence: 5, 9, 13, 17, ...</a:t>
            </a:r>
            <a:endParaRPr lang="en-NG">
              <a:solidFill>
                <a:srgbClr val="282828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0AEBB4D-E146-5A96-92EB-A02E153EFA8C}"/>
              </a:ext>
            </a:extLst>
          </p:cNvPr>
          <p:cNvSpPr/>
          <p:nvPr/>
        </p:nvSpPr>
        <p:spPr>
          <a:xfrm>
            <a:off x="762000" y="2857500"/>
            <a:ext cx="10668000" cy="889000"/>
          </a:xfrm>
          <a:prstGeom prst="roundRect">
            <a:avLst/>
          </a:prstGeom>
          <a:solidFill>
            <a:srgbClr val="FFFFFF"/>
          </a:solidFill>
          <a:ln>
            <a:solidFill>
              <a:srgbClr val="DAE1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4EBF1EE-CB6C-592C-C6CC-7F3BF408452E}"/>
              </a:ext>
            </a:extLst>
          </p:cNvPr>
          <p:cNvSpPr/>
          <p:nvPr/>
        </p:nvSpPr>
        <p:spPr>
          <a:xfrm>
            <a:off x="1016000" y="3009900"/>
            <a:ext cx="571500" cy="571500"/>
          </a:xfrm>
          <a:prstGeom prst="roundRect">
            <a:avLst/>
          </a:prstGeom>
          <a:solidFill>
            <a:srgbClr val="EBF3FA"/>
          </a:solidFill>
          <a:ln>
            <a:solidFill>
              <a:srgbClr val="2980B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58C569-BCC1-CABF-A670-878AAFD6D780}"/>
              </a:ext>
            </a:extLst>
          </p:cNvPr>
          <p:cNvSpPr txBox="1"/>
          <p:nvPr/>
        </p:nvSpPr>
        <p:spPr>
          <a:xfrm>
            <a:off x="1016000" y="3009900"/>
            <a:ext cx="5715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b="1">
                <a:solidFill>
                  <a:srgbClr val="2980B9"/>
                </a:solidFill>
                <a:latin typeface="Arial" panose="020B0604020202020204" pitchFamily="34" charset="0"/>
              </a:rPr>
              <a:t>Q2</a:t>
            </a:r>
            <a:endParaRPr lang="en-NG" b="1">
              <a:solidFill>
                <a:srgbClr val="2980B9"/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33353F-6A18-969F-B52B-1867292613E8}"/>
              </a:ext>
            </a:extLst>
          </p:cNvPr>
          <p:cNvSpPr txBox="1"/>
          <p:nvPr/>
        </p:nvSpPr>
        <p:spPr>
          <a:xfrm>
            <a:off x="1778000" y="3048000"/>
            <a:ext cx="9398000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>
                <a:solidFill>
                  <a:srgbClr val="282828"/>
                </a:solidFill>
                <a:latin typeface="Calibri" panose="020F0502020204030204" pitchFamily="34" charset="0"/>
              </a:rPr>
              <a:t>Q2 (AP): The sum of the first 10 terms of an AP is 200. If a = 3, find common difference d.</a:t>
            </a:r>
            <a:endParaRPr lang="en-NG">
              <a:solidFill>
                <a:srgbClr val="282828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A8E6C5D-0EFE-58B5-E4B0-3F4F17981B45}"/>
              </a:ext>
            </a:extLst>
          </p:cNvPr>
          <p:cNvSpPr/>
          <p:nvPr/>
        </p:nvSpPr>
        <p:spPr>
          <a:xfrm>
            <a:off x="762000" y="3937000"/>
            <a:ext cx="10668000" cy="889000"/>
          </a:xfrm>
          <a:prstGeom prst="roundRect">
            <a:avLst/>
          </a:prstGeom>
          <a:solidFill>
            <a:srgbClr val="FFFFFF"/>
          </a:solidFill>
          <a:ln>
            <a:solidFill>
              <a:srgbClr val="DAE1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B051F4A-9903-35BE-5FAB-6E34B4391766}"/>
              </a:ext>
            </a:extLst>
          </p:cNvPr>
          <p:cNvSpPr/>
          <p:nvPr/>
        </p:nvSpPr>
        <p:spPr>
          <a:xfrm>
            <a:off x="1016000" y="4089400"/>
            <a:ext cx="571500" cy="571500"/>
          </a:xfrm>
          <a:prstGeom prst="roundRect">
            <a:avLst/>
          </a:prstGeom>
          <a:solidFill>
            <a:srgbClr val="EBF3FA"/>
          </a:solidFill>
          <a:ln>
            <a:solidFill>
              <a:srgbClr val="2980B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393B13-E73C-6906-9259-E78DAEF63436}"/>
              </a:ext>
            </a:extLst>
          </p:cNvPr>
          <p:cNvSpPr txBox="1"/>
          <p:nvPr/>
        </p:nvSpPr>
        <p:spPr>
          <a:xfrm>
            <a:off x="1016000" y="4089400"/>
            <a:ext cx="5715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b="1">
                <a:solidFill>
                  <a:srgbClr val="2980B9"/>
                </a:solidFill>
                <a:latin typeface="Arial" panose="020B0604020202020204" pitchFamily="34" charset="0"/>
              </a:rPr>
              <a:t>Q3</a:t>
            </a:r>
            <a:endParaRPr lang="en-NG" b="1">
              <a:solidFill>
                <a:srgbClr val="2980B9"/>
              </a:solidFill>
              <a:latin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5E045E-7E1D-AAB3-6582-9E7D87F8F8C3}"/>
              </a:ext>
            </a:extLst>
          </p:cNvPr>
          <p:cNvSpPr txBox="1"/>
          <p:nvPr/>
        </p:nvSpPr>
        <p:spPr>
          <a:xfrm>
            <a:off x="1778000" y="4127500"/>
            <a:ext cx="9398000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>
                <a:solidFill>
                  <a:srgbClr val="282828"/>
                </a:solidFill>
                <a:latin typeface="Calibri" panose="020F0502020204030204" pitchFamily="34" charset="0"/>
              </a:rPr>
              <a:t>Q3 (GP): Given the geometric sequence 2, 6, 18, 54, ... find the 8th term.</a:t>
            </a:r>
            <a:endParaRPr lang="en-NG">
              <a:solidFill>
                <a:srgbClr val="282828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3170B4B-BAAE-FA00-2873-4928CFFF8F02}"/>
              </a:ext>
            </a:extLst>
          </p:cNvPr>
          <p:cNvSpPr/>
          <p:nvPr/>
        </p:nvSpPr>
        <p:spPr>
          <a:xfrm>
            <a:off x="762000" y="5016500"/>
            <a:ext cx="10668000" cy="889000"/>
          </a:xfrm>
          <a:prstGeom prst="roundRect">
            <a:avLst/>
          </a:prstGeom>
          <a:solidFill>
            <a:srgbClr val="FFFFFF"/>
          </a:solidFill>
          <a:ln>
            <a:solidFill>
              <a:srgbClr val="DAE1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0A03ADF-ADF2-AFF8-09A1-3EB6B250E18B}"/>
              </a:ext>
            </a:extLst>
          </p:cNvPr>
          <p:cNvSpPr/>
          <p:nvPr/>
        </p:nvSpPr>
        <p:spPr>
          <a:xfrm>
            <a:off x="1016000" y="5168900"/>
            <a:ext cx="571500" cy="571500"/>
          </a:xfrm>
          <a:prstGeom prst="roundRect">
            <a:avLst/>
          </a:prstGeom>
          <a:solidFill>
            <a:srgbClr val="EBF3FA"/>
          </a:solidFill>
          <a:ln>
            <a:solidFill>
              <a:srgbClr val="2980B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3F62366-689C-A1F6-93D3-EF1C7D41986E}"/>
              </a:ext>
            </a:extLst>
          </p:cNvPr>
          <p:cNvSpPr txBox="1"/>
          <p:nvPr/>
        </p:nvSpPr>
        <p:spPr>
          <a:xfrm>
            <a:off x="1016000" y="5168900"/>
            <a:ext cx="5715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b="1">
                <a:solidFill>
                  <a:srgbClr val="2980B9"/>
                </a:solidFill>
                <a:latin typeface="Arial" panose="020B0604020202020204" pitchFamily="34" charset="0"/>
              </a:rPr>
              <a:t>Q4</a:t>
            </a:r>
            <a:endParaRPr lang="en-NG" b="1">
              <a:solidFill>
                <a:srgbClr val="2980B9"/>
              </a:solidFill>
              <a:latin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ADD174F-971D-D561-D2C6-AAED22C619B4}"/>
              </a:ext>
            </a:extLst>
          </p:cNvPr>
          <p:cNvSpPr txBox="1"/>
          <p:nvPr/>
        </p:nvSpPr>
        <p:spPr>
          <a:xfrm>
            <a:off x="1778000" y="5207000"/>
            <a:ext cx="9398000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>
                <a:solidFill>
                  <a:srgbClr val="282828"/>
                </a:solidFill>
                <a:latin typeface="Calibri" panose="020F0502020204030204" pitchFamily="34" charset="0"/>
              </a:rPr>
              <a:t>Q4 (GP): Find the sum of the first 6 terms of a GP where a = 4 and r = 2.</a:t>
            </a:r>
            <a:endParaRPr lang="en-NG">
              <a:solidFill>
                <a:srgbClr val="282828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525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640</Words>
  <Application>Microsoft Office PowerPoint</Application>
  <PresentationFormat>Custom</PresentationFormat>
  <Paragraphs>72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sheyi ajayi</dc:creator>
  <cp:lastModifiedBy>sheyi ajayi</cp:lastModifiedBy>
  <cp:revision>1</cp:revision>
  <dcterms:created xsi:type="dcterms:W3CDTF">2026-08-07T17:40:40Z</dcterms:created>
  <dcterms:modified xsi:type="dcterms:W3CDTF">2026-08-07T17:41:39Z</dcterms:modified>
</cp:coreProperties>
</file>